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34" r:id="rId2"/>
    <p:sldId id="1235" r:id="rId3"/>
    <p:sldId id="1236" r:id="rId4"/>
    <p:sldId id="1237" r:id="rId5"/>
    <p:sldId id="1238" r:id="rId6"/>
    <p:sldId id="1239" r:id="rId7"/>
    <p:sldId id="1240" r:id="rId8"/>
    <p:sldId id="1241" r:id="rId9"/>
    <p:sldId id="1242" r:id="rId10"/>
    <p:sldId id="1243" r:id="rId11"/>
    <p:sldId id="1244" r:id="rId12"/>
    <p:sldId id="1246" r:id="rId13"/>
    <p:sldId id="1247" r:id="rId14"/>
    <p:sldId id="1248" r:id="rId15"/>
    <p:sldId id="268" r:id="rId1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10/17/2023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industry.siemens.com/cs/mdm/28705635?c=19192781067&amp;lc=en-AO" TargetMode="External"/><Relationship Id="rId2" Type="http://schemas.openxmlformats.org/officeDocument/2006/relationships/hyperlink" Target="https://www.manualslib.de/manual/40840/Siemens-Sinumerik-840D-Sl.html?page=296#man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industry.siemens.com/cs/mdm/28705635?c=12027643403&amp;lc=en-A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s%3A%2F%2Fgitlab.lrz.de%2FAM%2FTUMlatex&amp;data=05%7C01%7Cjan.nalivaika.ext%40siemens.com%7C038fc905c18d479beb5908dbc56c537f%7C38ae3bcd95794fd4addab42e1495d55a%7C1%7C0%7C638320841808173719%7CUnknown%7CTWFpbGZsb3d8eyJWIjoiMC4wLjAwMDAiLCJQIjoiV2luMzIiLCJBTiI6Ik1haWwiLCJXVCI6Mn0%3D%7C3000%7C%7C%7C&amp;sdata=fa6P4fH%2Fu412LoT1a%2B%2BHWk2Knl693OERazJ5knh%2BU7s%3D&amp;reserved=0" TargetMode="External"/><Relationship Id="rId2" Type="http://schemas.openxmlformats.org/officeDocument/2006/relationships/hyperlink" Target="https://www.ub.tum.de/kurse?ekurs%5B%5D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01</a:t>
            </a:r>
          </a:p>
          <a:p>
            <a:r>
              <a:rPr lang="de-DE" sz="2800" dirty="0"/>
              <a:t>02.10.2023 - 08.10.2023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9727022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  <a:hlinkClick r:id="rId2"/>
              </a:rPr>
              <a:t>https://www.manualslib.de/manual/40840/Siemens-Sinumerik-840D-Sl.html?page=296#manual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3"/>
              </a:rPr>
              <a:t>https://support.industry.siemens.com/cs/mdm/28705635?c=19192781067&amp;lc=en-AO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4"/>
              </a:rPr>
              <a:t>https://support.industry.siemens.com/cs/mdm/28705635?c=12027643403&amp;lc=en-AO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840 D </a:t>
            </a:r>
            <a:r>
              <a:rPr lang="de-DE" dirty="0" err="1">
                <a:solidFill>
                  <a:schemeClr val="tx1"/>
                </a:solidFill>
              </a:rPr>
              <a:t>sl</a:t>
            </a:r>
            <a:r>
              <a:rPr lang="de-DE" dirty="0">
                <a:solidFill>
                  <a:schemeClr val="tx1"/>
                </a:solidFill>
              </a:rPr>
              <a:t> war früher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ONE jetzt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G64 G64x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WAAM typ. nur G1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Fräsen G1 und auch G2 G3</a:t>
            </a:r>
          </a:p>
        </p:txBody>
      </p:sp>
    </p:spTree>
    <p:extLst>
      <p:ext uri="{BB962C8B-B14F-4D97-AF65-F5344CB8AC3E}">
        <p14:creationId xmlns:p14="http://schemas.microsoft.com/office/powerpoint/2010/main" val="37759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386125"/>
            <a:ext cx="9539471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bewirkt: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eine Verrundung der Kontur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kürzere Bearbeitungszeiten durch fehlende Brems- und Beschleunigungsvorgänge,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die für das Erreichen des </a:t>
            </a:r>
            <a:r>
              <a:rPr lang="de-DE" dirty="0" err="1">
                <a:solidFill>
                  <a:schemeClr val="tx1"/>
                </a:solidFill>
              </a:rPr>
              <a:t>Genauhaltkriteriums</a:t>
            </a:r>
            <a:r>
              <a:rPr lang="de-DE" dirty="0">
                <a:solidFill>
                  <a:schemeClr val="tx1"/>
                </a:solidFill>
              </a:rPr>
              <a:t> benötigt werden.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bessere Schnittbedingungen durch den gleichmäßigeren Geschwindigkeitsverlauf.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ist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möglichst zügig abgefahren werden soll (z. B. mit Eilgang).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der exakte Verlauf im Rahmen eines Fehlerkriteriums vom programmierten abweichen darf,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um einen durchgehend stetigen Verlauf zu erzeugen.</a:t>
            </a:r>
            <a:br>
              <a:rPr lang="de-DE" dirty="0">
                <a:solidFill>
                  <a:schemeClr val="tx1"/>
                </a:solidFill>
              </a:rPr>
            </a:br>
            <a:br>
              <a:rPr lang="de-DE" u="sng" dirty="0">
                <a:solidFill>
                  <a:schemeClr val="tx1"/>
                </a:solidFill>
              </a:rPr>
            </a:br>
            <a:r>
              <a:rPr lang="de-DE" u="sng" dirty="0">
                <a:solidFill>
                  <a:schemeClr val="tx1"/>
                </a:solidFill>
              </a:rPr>
              <a:t>Bahnsteuerbetrieb ist nicht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exakt abgefahren werden soll.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absolute Geschwindigkeitskonstanz erforderlich ist.</a:t>
            </a:r>
          </a:p>
        </p:txBody>
      </p:sp>
    </p:spTree>
    <p:extLst>
      <p:ext uri="{BB962C8B-B14F-4D97-AF65-F5344CB8AC3E}">
        <p14:creationId xmlns:p14="http://schemas.microsoft.com/office/powerpoint/2010/main" val="279165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0716075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G64 ...			mit Geschwindigkeitsabsenkung gemäß Überlastfaktor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… 			Bahnsteuerbetrieb mit Überschleifen nach Wegkriterium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ADIS=...		Wegkriterium bei G641 für die Bahnfunktionen G1, G2, G3, ...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ADISPOS=...		Wegkriterium bei G641 für Eilgang G0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 bzw. ADISPOS beschreibt die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Strecke, die der Überschleifsatz vor dem Satzende frühestens beginnen darf,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bzw. die Strecke nach Satzende, in der der Überschleifsatz beendet sein muss.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G642 ...			Bahnsteuerbetrieb mit Überschleifen unter Einhaltung definierter Toleranzen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G643 ...			Bahnsteuerbetrieb mit Überschleifen unter Einhaltung definierter Toleranzen(satzintern)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G644 ...			Bahnsteuerbetrieb mit Überschleifen mit maximal möglicher Dynamik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...			Bahnsteuerbetrieb mit Überschleifen von Ecken und tangentialer Satzübergänge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			unter Einhaltung definierter Toleranzen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arbeitet an Ecken gleich wie G642. Mit G645 werden lediglich auch bei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tangentialen Satzübergängen Überschleifsätze gebildet, wenn der </a:t>
            </a:r>
            <a:r>
              <a:rPr lang="de-DE" sz="1600" dirty="0" err="1">
                <a:solidFill>
                  <a:schemeClr val="tx1"/>
                </a:solidFill>
              </a:rPr>
              <a:t>Krümmungs</a:t>
            </a:r>
            <a:r>
              <a:rPr lang="de-DE" sz="1600" dirty="0">
                <a:solidFill>
                  <a:schemeClr val="tx1"/>
                </a:solidFill>
              </a:rPr>
              <a:t>‐verlauf der Originalkontur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in mindestens einer Achse einen Sprung aufweist.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The effect of G641 is similar to RNDM; however, it is not restricted to the axes of the working plane.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0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130437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X60 Y70 G60 G601 		= 		Position exakt mit </a:t>
            </a:r>
            <a:r>
              <a:rPr lang="de-DE" sz="1600" dirty="0" err="1">
                <a:solidFill>
                  <a:schemeClr val="tx1"/>
                </a:solidFill>
              </a:rPr>
              <a:t>Genauhalt</a:t>
            </a:r>
            <a:r>
              <a:rPr lang="de-DE" sz="1600" dirty="0">
                <a:solidFill>
                  <a:schemeClr val="tx1"/>
                </a:solidFill>
              </a:rPr>
              <a:t> feinanfahren</a:t>
            </a:r>
          </a:p>
          <a:p>
            <a:pPr algn="l"/>
            <a:r>
              <a:rPr lang="es-ES" sz="1600" dirty="0">
                <a:solidFill>
                  <a:schemeClr val="tx1"/>
                </a:solidFill>
              </a:rPr>
              <a:t>G641 ADIS=0.5 X100 Y40		= 		</a:t>
            </a:r>
            <a:r>
              <a:rPr lang="es-ES" sz="1600" dirty="0" err="1">
                <a:solidFill>
                  <a:schemeClr val="tx1"/>
                </a:solidFill>
              </a:rPr>
              <a:t>Konturübergänge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werden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verschliffen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ADIS=0.5 G1 X... Y...		= 		Der Überschleifsatz darf frühestens 0,5 mm vor dem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programmierten Satzende beginnen und muss 0,5 mm nach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Satzende beendet sein. Diese Einstellung bleibt modal wirksam.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087B0-1EA7-2F32-EAA6-25B690CC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6" y="3639844"/>
            <a:ext cx="2364946" cy="23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Questions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C8B04-6D5A-20DE-11B8-A60B89A95BF0}"/>
              </a:ext>
            </a:extLst>
          </p:cNvPr>
          <p:cNvSpPr txBox="1"/>
          <p:nvPr/>
        </p:nvSpPr>
        <p:spPr>
          <a:xfrm>
            <a:off x="408000" y="1319294"/>
            <a:ext cx="3103414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Seitenzahl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wenig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möglich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viel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nötig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60-100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Einleitung</a:t>
            </a:r>
            <a:r>
              <a:rPr lang="en-US" dirty="0">
                <a:solidFill>
                  <a:schemeClr val="tx1"/>
                </a:solidFill>
              </a:rPr>
              <a:t> (min energy)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Stand der Technik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5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26641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499" y="1518445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hlinkClick r:id="rId2"/>
              </a:rPr>
              <a:t>jan.nalivaika.ext@siemens.com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hlinkClick r:id="rId3"/>
              </a:rPr>
              <a:t>nalivaika@outlook.de</a:t>
            </a:r>
            <a:endParaRPr lang="en-US" dirty="0"/>
          </a:p>
          <a:p>
            <a:pPr lvl="1"/>
            <a:endParaRPr lang="en-US" noProof="0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EC03887-CC62-463B-9CCE-729F072D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71AB31A-CF7B-B70F-5743-FB073761E373}"/>
              </a:ext>
            </a:extLst>
          </p:cNvPr>
          <p:cNvSpPr txBox="1">
            <a:spLocks/>
          </p:cNvSpPr>
          <p:nvPr/>
        </p:nvSpPr>
        <p:spPr>
          <a:xfrm>
            <a:off x="986400" y="6430721"/>
            <a:ext cx="9288000" cy="2773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ts val="0"/>
              </a:spcBef>
              <a:buClr>
                <a:schemeClr val="accent1"/>
              </a:buClr>
              <a:defRPr sz="1800"/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Restricted | © Siemens 2023 | Jan Nalivaika | T AMM FMP-DE | 02.10.2023</a:t>
            </a:r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7130178" y="1538711"/>
            <a:ext cx="3358702" cy="1994735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</a:t>
            </a:r>
            <a:r>
              <a:rPr lang="en-US" dirty="0"/>
              <a:t>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1306499" y="3950723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4"/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Open Points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8000" y="1561340"/>
            <a:ext cx="406983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Timeline with fixed endpoints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To-Do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Timeline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631508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: 	  02.10.2023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Exposé: 	  01.12.2023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End:		  29.03.2024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Preferred end: 15.3.2024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Presentation: 	 18 - 22.3.2024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Check-In Points: Every Friday at 9:30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skipped if not needed or no new updates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Exposé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4565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Planungstool Ihrer Thesis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Eine "Online-Abgabe" ist nicht möglich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pünktlich zum jeweiligen Prüfungstermin bei uns eingehen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Bitte </a:t>
            </a:r>
            <a:r>
              <a:rPr lang="en-US" dirty="0" err="1">
                <a:solidFill>
                  <a:schemeClr val="tx1"/>
                </a:solidFill>
              </a:rPr>
              <a:t>beachten</a:t>
            </a:r>
            <a:r>
              <a:rPr lang="en-US" dirty="0">
                <a:solidFill>
                  <a:schemeClr val="tx1"/>
                </a:solidFill>
              </a:rPr>
              <a:t> Sie </a:t>
            </a:r>
            <a:r>
              <a:rPr lang="en-US" dirty="0" err="1">
                <a:solidFill>
                  <a:schemeClr val="tx1"/>
                </a:solidFill>
              </a:rPr>
              <a:t>folgende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Fristen</a:t>
            </a:r>
            <a:r>
              <a:rPr lang="en-US" dirty="0">
                <a:solidFill>
                  <a:schemeClr val="tx1"/>
                </a:solidFill>
              </a:rPr>
              <a:t>: 1. </a:t>
            </a:r>
            <a:r>
              <a:rPr lang="en-US" dirty="0" err="1">
                <a:solidFill>
                  <a:schemeClr val="tx1"/>
                </a:solidFill>
              </a:rPr>
              <a:t>Februar</a:t>
            </a:r>
            <a:r>
              <a:rPr lang="en-US" dirty="0">
                <a:solidFill>
                  <a:schemeClr val="tx1"/>
                </a:solidFill>
              </a:rPr>
              <a:t>; 1. April; 1. </a:t>
            </a:r>
            <a:r>
              <a:rPr lang="en-US" dirty="0" err="1">
                <a:solidFill>
                  <a:schemeClr val="tx1"/>
                </a:solidFill>
              </a:rPr>
              <a:t>Juni</a:t>
            </a:r>
            <a:r>
              <a:rPr lang="en-US" dirty="0">
                <a:solidFill>
                  <a:schemeClr val="tx1"/>
                </a:solidFill>
              </a:rPr>
              <a:t>; 1. August; 1. </a:t>
            </a:r>
            <a:r>
              <a:rPr lang="en-US" dirty="0" err="1">
                <a:solidFill>
                  <a:schemeClr val="tx1"/>
                </a:solidFill>
              </a:rPr>
              <a:t>Oktober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u="sng" dirty="0">
                <a:solidFill>
                  <a:schemeClr val="tx1"/>
                </a:solidFill>
              </a:rPr>
              <a:t>1. </a:t>
            </a:r>
            <a:r>
              <a:rPr lang="en-US" sz="2000" b="1" u="sng" dirty="0" err="1">
                <a:solidFill>
                  <a:schemeClr val="tx1"/>
                </a:solidFill>
              </a:rPr>
              <a:t>Dezember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von Ihnen und Ihrer Betreuung unterschrieben sein (Scan/ Druck der Unterschrift reichen aus)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Preset = </a:t>
            </a:r>
            <a:r>
              <a:rPr lang="de-DE" dirty="0" err="1">
                <a:solidFill>
                  <a:schemeClr val="tx1"/>
                </a:solidFill>
              </a:rPr>
              <a:t>Downloaded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https://collab.dvb.bayern/pages/viewpage.action?pageId=73389669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To-Do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3272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Open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Read Papers / Research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660D-6B41-103F-43AA-02F24B88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5" y="3275351"/>
            <a:ext cx="5513181" cy="25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Table of Content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408000" y="876339"/>
            <a:ext cx="4078039" cy="55399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Motivation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Aim</a:t>
            </a:r>
          </a:p>
          <a:p>
            <a:pPr marL="522900" lvl="1" indent="-342900" algn="l">
              <a:buFont typeface="+mj-lt"/>
              <a:buAutoNum type="arabicParenR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Stare of Research and Development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Manufacturing Tech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Robots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 err="1">
                <a:solidFill>
                  <a:schemeClr val="tx1"/>
                </a:solidFill>
              </a:rPr>
              <a:t>Überschleifen</a:t>
            </a:r>
            <a:endParaRPr lang="en-US" dirty="0">
              <a:solidFill>
                <a:schemeClr val="tx1"/>
              </a:solidFill>
            </a:endParaRP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Additive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WAAM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Milling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Path Planning 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Machine Learning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Optimization algorithm 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Comparison of state of the art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66-1690-FFE1-008B-53A390EA0149}"/>
              </a:ext>
            </a:extLst>
          </p:cNvPr>
          <p:cNvSpPr txBox="1"/>
          <p:nvPr/>
        </p:nvSpPr>
        <p:spPr>
          <a:xfrm>
            <a:off x="7293716" y="3352800"/>
            <a:ext cx="481089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Validation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Implementation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Testing and Validation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Analysis and discussion of the results</a:t>
            </a:r>
          </a:p>
          <a:p>
            <a:pPr marL="522900" lvl="1" indent="-342900" algn="l"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lvl="1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Conclusion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Summary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Outlook </a:t>
            </a:r>
          </a:p>
        </p:txBody>
      </p:sp>
    </p:spTree>
    <p:extLst>
      <p:ext uri="{BB962C8B-B14F-4D97-AF65-F5344CB8AC3E}">
        <p14:creationId xmlns:p14="http://schemas.microsoft.com/office/powerpoint/2010/main" val="186367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look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600075" y="1428750"/>
            <a:ext cx="36163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Industrial Robots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</a:t>
            </a: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energy-efficient motion planning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 for precision 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Joint stiffness identification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49C4-A892-2A04-5139-A3A31BA1BEB0}"/>
              </a:ext>
            </a:extLst>
          </p:cNvPr>
          <p:cNvSpPr txBox="1"/>
          <p:nvPr/>
        </p:nvSpPr>
        <p:spPr>
          <a:xfrm>
            <a:off x="5433934" y="2115449"/>
            <a:ext cx="38243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Singularity avoidance</a:t>
            </a:r>
          </a:p>
          <a:p>
            <a:r>
              <a:rPr lang="en-US" dirty="0">
                <a:solidFill>
                  <a:schemeClr val="tx1"/>
                </a:solidFill>
              </a:rPr>
              <a:t>joint jerks</a:t>
            </a:r>
          </a:p>
          <a:p>
            <a:r>
              <a:rPr lang="en-US" dirty="0">
                <a:solidFill>
                  <a:schemeClr val="tx1"/>
                </a:solidFill>
              </a:rPr>
              <a:t>joint accelerations</a:t>
            </a:r>
          </a:p>
          <a:p>
            <a:r>
              <a:rPr lang="en-US" dirty="0">
                <a:solidFill>
                  <a:schemeClr val="tx1"/>
                </a:solidFill>
              </a:rPr>
              <a:t>Extension </a:t>
            </a:r>
          </a:p>
          <a:p>
            <a:r>
              <a:rPr lang="en-US" dirty="0">
                <a:solidFill>
                  <a:schemeClr val="tx1"/>
                </a:solidFill>
              </a:rPr>
              <a:t>Energy use </a:t>
            </a:r>
          </a:p>
          <a:p>
            <a:r>
              <a:rPr lang="en-US" dirty="0">
                <a:solidFill>
                  <a:schemeClr val="tx1"/>
                </a:solidFill>
              </a:rPr>
              <a:t>Direction changes</a:t>
            </a:r>
          </a:p>
          <a:p>
            <a:r>
              <a:rPr lang="en-US" dirty="0">
                <a:solidFill>
                  <a:schemeClr val="tx1"/>
                </a:solidFill>
              </a:rPr>
              <a:t>Transfer time</a:t>
            </a:r>
          </a:p>
          <a:p>
            <a:r>
              <a:rPr lang="en-US" dirty="0">
                <a:solidFill>
                  <a:schemeClr val="tx1"/>
                </a:solidFill>
              </a:rPr>
              <a:t>Precision</a:t>
            </a:r>
          </a:p>
          <a:p>
            <a:r>
              <a:rPr lang="en-US" dirty="0">
                <a:solidFill>
                  <a:schemeClr val="tx1"/>
                </a:solidFill>
              </a:rPr>
              <a:t>Maximum load capacity</a:t>
            </a:r>
          </a:p>
          <a:p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8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idea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F8B55-10BB-62F8-608B-3D04E206BAB9}"/>
              </a:ext>
            </a:extLst>
          </p:cNvPr>
          <p:cNvSpPr/>
          <p:nvPr/>
        </p:nvSpPr>
        <p:spPr>
          <a:xfrm>
            <a:off x="407999" y="2667368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5A8D41-E467-8B29-7B7A-CBA230FDDAFB}"/>
              </a:ext>
            </a:extLst>
          </p:cNvPr>
          <p:cNvSpPr/>
          <p:nvPr/>
        </p:nvSpPr>
        <p:spPr>
          <a:xfrm>
            <a:off x="407999" y="1706603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FB2C8-CD3A-DA56-59AE-A8A49093EB00}"/>
              </a:ext>
            </a:extLst>
          </p:cNvPr>
          <p:cNvSpPr/>
          <p:nvPr/>
        </p:nvSpPr>
        <p:spPr>
          <a:xfrm>
            <a:off x="4502187" y="2182466"/>
            <a:ext cx="208753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Simulation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D442A4-1B98-C3D3-BBA7-358F7E5F7F53}"/>
              </a:ext>
            </a:extLst>
          </p:cNvPr>
          <p:cNvSpPr/>
          <p:nvPr/>
        </p:nvSpPr>
        <p:spPr>
          <a:xfrm>
            <a:off x="4502186" y="3429000"/>
            <a:ext cx="2087537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Data</a:t>
            </a:r>
          </a:p>
          <a:p>
            <a:pPr algn="ctr"/>
            <a:r>
              <a:rPr lang="en-US" dirty="0"/>
              <a:t>(Predictions)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A1834A-D7CA-F68D-F699-52EE8562B14E}"/>
              </a:ext>
            </a:extLst>
          </p:cNvPr>
          <p:cNvSpPr/>
          <p:nvPr/>
        </p:nvSpPr>
        <p:spPr>
          <a:xfrm>
            <a:off x="1998674" y="2182466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1A24B-47A8-44DC-585E-E093C7F08711}"/>
              </a:ext>
            </a:extLst>
          </p:cNvPr>
          <p:cNvSpPr/>
          <p:nvPr/>
        </p:nvSpPr>
        <p:spPr>
          <a:xfrm>
            <a:off x="3420312" y="4675534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76BE45-E8EE-2C85-CD6A-4C5A39D9A864}"/>
              </a:ext>
            </a:extLst>
          </p:cNvPr>
          <p:cNvSpPr/>
          <p:nvPr/>
        </p:nvSpPr>
        <p:spPr>
          <a:xfrm>
            <a:off x="1998674" y="3447069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Optimal Parameters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DAEF8C-26A8-DB6C-178D-CBA3E0725B8A}"/>
              </a:ext>
            </a:extLst>
          </p:cNvPr>
          <p:cNvSpPr/>
          <p:nvPr/>
        </p:nvSpPr>
        <p:spPr>
          <a:xfrm>
            <a:off x="7842989" y="2170762"/>
            <a:ext cx="1389514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Testing </a:t>
            </a:r>
          </a:p>
          <a:p>
            <a:pPr algn="ctr"/>
            <a:r>
              <a:rPr lang="en-US" dirty="0"/>
              <a:t>on system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64F71B-DA7B-0F21-515B-A29E1C8E4F42}"/>
              </a:ext>
            </a:extLst>
          </p:cNvPr>
          <p:cNvSpPr/>
          <p:nvPr/>
        </p:nvSpPr>
        <p:spPr>
          <a:xfrm>
            <a:off x="7584613" y="3387392"/>
            <a:ext cx="190626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Physical Values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F8F4CF-4229-9CA5-BCAE-44905927DF3F}"/>
              </a:ext>
            </a:extLst>
          </p:cNvPr>
          <p:cNvSpPr/>
          <p:nvPr/>
        </p:nvSpPr>
        <p:spPr>
          <a:xfrm>
            <a:off x="9585563" y="2170762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Manufacturing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46EA5B-D558-92CE-35BA-9769B252A34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1531949" y="2572317"/>
            <a:ext cx="466725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488586-E6E3-2F83-9542-5A4D9E51820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531949" y="2096454"/>
            <a:ext cx="466725" cy="47586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0DFB4D-9EE3-8E22-1B6B-1F58B821A614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3789374" y="2572317"/>
            <a:ext cx="712813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44631B-3A2E-6D23-1C82-889F32DD01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589723" y="2560613"/>
            <a:ext cx="1253266" cy="1170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CE7E6D-9FA2-3CDE-A570-BE3CD4255BC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232503" y="2560613"/>
            <a:ext cx="3530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A61437-BE13-17F2-3BBF-0345F0AF8965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2894024" y="2962167"/>
            <a:ext cx="0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2EB2D7-98C6-48B9-778C-6E311BA9D3F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545955" y="2962167"/>
            <a:ext cx="0" cy="46683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289C6B-BFC3-58EC-8B42-B603619BA5B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37746" y="2950463"/>
            <a:ext cx="0" cy="43692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460290C-4DE8-4268-EF43-B099608259A8}"/>
              </a:ext>
            </a:extLst>
          </p:cNvPr>
          <p:cNvCxnSpPr>
            <a:cxnSpLocks/>
            <a:stCxn id="14" idx="2"/>
            <a:endCxn id="11" idx="3"/>
          </p:cNvCxnSpPr>
          <p:nvPr/>
        </p:nvCxnSpPr>
        <p:spPr>
          <a:xfrm rot="5400000">
            <a:off x="6425233" y="2952872"/>
            <a:ext cx="898292" cy="3326734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A8A746D-008B-5E2B-4C34-89C4E4D8C5FB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4950142" y="4469572"/>
            <a:ext cx="856684" cy="334943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01F34CA-494B-0BE3-8D4B-D4B424C064BC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94024" y="4226771"/>
            <a:ext cx="526288" cy="83861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E5E4726-6493-80EB-3832-FC51D31F5224}"/>
              </a:ext>
            </a:extLst>
          </p:cNvPr>
          <p:cNvSpPr/>
          <p:nvPr/>
        </p:nvSpPr>
        <p:spPr>
          <a:xfrm>
            <a:off x="6504264" y="4450091"/>
            <a:ext cx="1218049" cy="2564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200" dirty="0"/>
              <a:t>Comparison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B86238-9D6C-AF4A-D68C-0C9A75A11001}"/>
              </a:ext>
            </a:extLst>
          </p:cNvPr>
          <p:cNvCxnSpPr>
            <a:cxnSpLocks/>
            <a:stCxn id="14" idx="1"/>
            <a:endCxn id="54" idx="0"/>
          </p:cNvCxnSpPr>
          <p:nvPr/>
        </p:nvCxnSpPr>
        <p:spPr>
          <a:xfrm flipH="1">
            <a:off x="7113289" y="3777243"/>
            <a:ext cx="471324" cy="67284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481C14-F984-4698-BEC0-E14F11C74C76}"/>
              </a:ext>
            </a:extLst>
          </p:cNvPr>
          <p:cNvCxnSpPr>
            <a:stCxn id="9" idx="3"/>
            <a:endCxn id="54" idx="0"/>
          </p:cNvCxnSpPr>
          <p:nvPr/>
        </p:nvCxnSpPr>
        <p:spPr>
          <a:xfrm>
            <a:off x="6589723" y="3818851"/>
            <a:ext cx="523566" cy="6312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C969092-70B3-3F8F-101D-54277D535111}"/>
              </a:ext>
            </a:extLst>
          </p:cNvPr>
          <p:cNvCxnSpPr>
            <a:cxnSpLocks/>
            <a:stCxn id="54" idx="2"/>
            <a:endCxn id="11" idx="3"/>
          </p:cNvCxnSpPr>
          <p:nvPr/>
        </p:nvCxnSpPr>
        <p:spPr>
          <a:xfrm rot="5400000">
            <a:off x="5982708" y="3934804"/>
            <a:ext cx="358886" cy="190227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78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Aufgabenstellung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10451579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einige sprachliche und inhaltliche Punkte, welche noch zu berücksichtigen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darum die Aufgabenstellung noch in das schon gesendete Format zu überführen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auf </a:t>
            </a:r>
            <a:r>
              <a:rPr lang="en-US" dirty="0" err="1">
                <a:solidFill>
                  <a:schemeClr val="tx1"/>
                </a:solidFill>
              </a:rPr>
              <a:t>Englisch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einzelnen betrachteten Punkte auf Stichpunkte herunterzubrechen und spezifisch zu nennen</a:t>
            </a:r>
          </a:p>
          <a:p>
            <a:pPr algn="l"/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Einige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Aspekte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Kürzungen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Anpassungen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klarere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Struktur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sollten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jedoch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angepasst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werden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Überschleifen bei Bauteilecken im Allgemeinen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Die </a:t>
            </a:r>
            <a:r>
              <a:rPr lang="de-DE" dirty="0" err="1">
                <a:solidFill>
                  <a:schemeClr val="tx1"/>
                </a:solidFill>
              </a:rPr>
              <a:t>Creditanzahl</a:t>
            </a:r>
            <a:r>
              <a:rPr lang="de-DE" dirty="0">
                <a:solidFill>
                  <a:schemeClr val="tx1"/>
                </a:solidFill>
              </a:rPr>
              <a:t> von 80 hast du schon erreicht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„Richtlinien zur Sicherung guter wissenschaftlicher Praxis“ und das Anmeldeformular der Masterarbeit.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Ich bitte dich darum das Anmeldeformular auszufüllen und zu unterschreiben.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en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https://www.ub.tum.de/kurse?ekurs%5B%5D=1</a:t>
            </a:r>
            <a:endParaRPr lang="de-DE" sz="18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en-DE" sz="1800" u="sng" dirty="0">
                <a:solidFill>
                  <a:srgbClr val="7A86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https://gitlab.lrz.de/AM/TUMlatex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88356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1222</Words>
  <Application>Microsoft Office PowerPoint</Application>
  <PresentationFormat>Widescreen</PresentationFormat>
  <Paragraphs>206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Siemens 2022</vt:lpstr>
      <vt:lpstr>Master-Thesis </vt:lpstr>
      <vt:lpstr>Open Points</vt:lpstr>
      <vt:lpstr>Timeline</vt:lpstr>
      <vt:lpstr>Exposé</vt:lpstr>
      <vt:lpstr>To-Do</vt:lpstr>
      <vt:lpstr>Table of Content</vt:lpstr>
      <vt:lpstr>First look</vt:lpstr>
      <vt:lpstr>First idea</vt:lpstr>
      <vt:lpstr>Aufgabenstellung</vt:lpstr>
      <vt:lpstr>Überschleifen</vt:lpstr>
      <vt:lpstr>Überschleifen</vt:lpstr>
      <vt:lpstr>Überschleifen</vt:lpstr>
      <vt:lpstr>Überschleifen</vt:lpstr>
      <vt:lpstr>Questions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24</cp:revision>
  <dcterms:created xsi:type="dcterms:W3CDTF">2023-10-02T13:28:39Z</dcterms:created>
  <dcterms:modified xsi:type="dcterms:W3CDTF">2023-10-17T07:49:10Z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